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
  </p:notesMasterIdLst>
  <p:sldIdLst>
    <p:sldId id="257" r:id="rId2"/>
    <p:sldId id="256"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441"/>
    <a:srgbClr val="FFD400"/>
    <a:srgbClr val="FFD5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p:restoredTop sz="94658"/>
  </p:normalViewPr>
  <p:slideViewPr>
    <p:cSldViewPr snapToGrid="0">
      <p:cViewPr varScale="1">
        <p:scale>
          <a:sx n="107" d="100"/>
          <a:sy n="107" d="100"/>
        </p:scale>
        <p:origin x="233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7534F5-3260-9745-ABCF-0C41F6BF5905}" type="datetimeFigureOut">
              <a:rPr lang="en-US" smtClean="0"/>
              <a:t>6/26/2025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4BE3E6-657E-2140-9E1E-A6A39DE6AB1F}" type="slidenum">
              <a:rPr lang="en-US" smtClean="0"/>
              <a:t>‹#›</a:t>
            </a:fld>
            <a:endParaRPr lang="en-US"/>
          </a:p>
        </p:txBody>
      </p:sp>
    </p:spTree>
    <p:extLst>
      <p:ext uri="{BB962C8B-B14F-4D97-AF65-F5344CB8AC3E}">
        <p14:creationId xmlns:p14="http://schemas.microsoft.com/office/powerpoint/2010/main" val="3077344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D93B8-3592-7889-117D-C711270D23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EF3DE7-6CEA-788B-89F1-981A3FC3B6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1EEC4D-B6F5-81E7-8B3D-DB2C6C97B13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3F97895-8C46-983A-581E-3B413B082B9F}"/>
              </a:ext>
            </a:extLst>
          </p:cNvPr>
          <p:cNvSpPr>
            <a:spLocks noGrp="1"/>
          </p:cNvSpPr>
          <p:nvPr>
            <p:ph type="sldNum" sz="quarter" idx="5"/>
          </p:nvPr>
        </p:nvSpPr>
        <p:spPr/>
        <p:txBody>
          <a:bodyPr/>
          <a:lstStyle/>
          <a:p>
            <a:fld id="{9C4BE3E6-657E-2140-9E1E-A6A39DE6AB1F}" type="slidenum">
              <a:rPr lang="en-US" smtClean="0"/>
              <a:t>1</a:t>
            </a:fld>
            <a:endParaRPr lang="en-US"/>
          </a:p>
        </p:txBody>
      </p:sp>
    </p:spTree>
    <p:extLst>
      <p:ext uri="{BB962C8B-B14F-4D97-AF65-F5344CB8AC3E}">
        <p14:creationId xmlns:p14="http://schemas.microsoft.com/office/powerpoint/2010/main" val="2906950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4BE3E6-657E-2140-9E1E-A6A39DE6AB1F}" type="slidenum">
              <a:rPr lang="en-US" smtClean="0"/>
              <a:t>2</a:t>
            </a:fld>
            <a:endParaRPr lang="en-US"/>
          </a:p>
        </p:txBody>
      </p:sp>
    </p:spTree>
    <p:extLst>
      <p:ext uri="{BB962C8B-B14F-4D97-AF65-F5344CB8AC3E}">
        <p14:creationId xmlns:p14="http://schemas.microsoft.com/office/powerpoint/2010/main" val="3705677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F3F4C-0F5C-98F6-BEE7-C6C8003F866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3CEEBC-4EE2-3182-5E94-EF33537C0A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9D17AC3-5486-7E4F-12D4-036E1059CD48}"/>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5" name="Footer Placeholder 4">
            <a:extLst>
              <a:ext uri="{FF2B5EF4-FFF2-40B4-BE49-F238E27FC236}">
                <a16:creationId xmlns:a16="http://schemas.microsoft.com/office/drawing/2014/main" id="{1074F403-35A9-D181-0CDB-2A22E85304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39476A-7AC1-C674-5BDF-009F087550F0}"/>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3885612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A3F7F-D70E-630A-3C49-C691D9384DA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6F3027C-5B6B-B197-F34E-894045D49B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6D4BC2-CDEF-242F-4F5B-9A6534DA719F}"/>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5" name="Footer Placeholder 4">
            <a:extLst>
              <a:ext uri="{FF2B5EF4-FFF2-40B4-BE49-F238E27FC236}">
                <a16:creationId xmlns:a16="http://schemas.microsoft.com/office/drawing/2014/main" id="{294E3773-BF24-0314-BF39-84E2D7589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C5DDAA-4274-3E41-661F-A31287A2569B}"/>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2405241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87D71E-9980-9332-1F11-4B705573C7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B4111B-F1B3-F9C2-7714-17BD05CDB5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AA9D27-A55F-7A04-D32E-57C5381F3E6F}"/>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5" name="Footer Placeholder 4">
            <a:extLst>
              <a:ext uri="{FF2B5EF4-FFF2-40B4-BE49-F238E27FC236}">
                <a16:creationId xmlns:a16="http://schemas.microsoft.com/office/drawing/2014/main" id="{ABE5E842-CEA0-2328-ABCF-C242B4E397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060892-334E-70F4-92D9-556299E77846}"/>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1784701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0B743-C995-566C-6005-62ACE33F211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1D98DE-0082-07F5-3042-988D94C293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E446EE-8097-27BD-95CF-7630BAB0587E}"/>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5" name="Footer Placeholder 4">
            <a:extLst>
              <a:ext uri="{FF2B5EF4-FFF2-40B4-BE49-F238E27FC236}">
                <a16:creationId xmlns:a16="http://schemas.microsoft.com/office/drawing/2014/main" id="{F94BC17D-3DA0-B608-B21A-18437CE588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2B677-821A-8DE5-0334-99DA03C750CE}"/>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1845202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13A76-8489-6CFF-6CED-318C6EA023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8995CBF-AA5D-B0C4-2FE7-6477C3C1903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7C7D26-D08D-4D47-7E85-87D4B23D498E}"/>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5" name="Footer Placeholder 4">
            <a:extLst>
              <a:ext uri="{FF2B5EF4-FFF2-40B4-BE49-F238E27FC236}">
                <a16:creationId xmlns:a16="http://schemas.microsoft.com/office/drawing/2014/main" id="{EA2B6F3A-2B0F-0EA1-90EE-A8A9DFB83E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8631B9-CE9E-3652-6760-CCFE82975C52}"/>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2786553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6A95F-97BD-DA3E-8929-C9D66CA4C8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F57F3E-DEC6-AD86-3DD0-9D5BC62FF8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09E764-E541-EDE2-31D6-2223B76140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687BF5-368F-C832-F252-DC0945FDBBB5}"/>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6" name="Footer Placeholder 5">
            <a:extLst>
              <a:ext uri="{FF2B5EF4-FFF2-40B4-BE49-F238E27FC236}">
                <a16:creationId xmlns:a16="http://schemas.microsoft.com/office/drawing/2014/main" id="{BD97FEA3-1F4C-3D01-F0D5-DA55421451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ECB3C6-99D4-125A-0C83-D695A4F7031A}"/>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4146668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847B4-08DE-0AFB-489C-9986A857A72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3FF331-EEF8-8B60-C939-69944543F7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D0A0068-7D27-532D-E644-74201109D95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59A015-2D14-97D2-5581-4447662F9F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9369CB-2744-868B-E98C-EFC319FE684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B9C9CC6-5EFA-4E2A-7DF8-CFC093211762}"/>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8" name="Footer Placeholder 7">
            <a:extLst>
              <a:ext uri="{FF2B5EF4-FFF2-40B4-BE49-F238E27FC236}">
                <a16:creationId xmlns:a16="http://schemas.microsoft.com/office/drawing/2014/main" id="{A4AA656D-66F7-D362-C18A-776782E18B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A2A6DBC-3454-837D-80AB-8864B6E10229}"/>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943198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B2E44-45DD-DB9B-C910-4E640730AB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2DBC719-ADB1-DA69-A3C2-60CA3C768E50}"/>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4" name="Footer Placeholder 3">
            <a:extLst>
              <a:ext uri="{FF2B5EF4-FFF2-40B4-BE49-F238E27FC236}">
                <a16:creationId xmlns:a16="http://schemas.microsoft.com/office/drawing/2014/main" id="{E80512F5-B8F8-CC18-5121-CE5A9EEBCA2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A32ABE8-30CE-D376-AC95-607600A68CFA}"/>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2339606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B18F1A1-12B1-FA96-FE68-C3A22FE43B1E}"/>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3" name="Footer Placeholder 2">
            <a:extLst>
              <a:ext uri="{FF2B5EF4-FFF2-40B4-BE49-F238E27FC236}">
                <a16:creationId xmlns:a16="http://schemas.microsoft.com/office/drawing/2014/main" id="{D2F7667F-85FB-D4D8-7643-655BC0FAC9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AA653B2-B0E2-323E-4832-C44F9407DA8D}"/>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3516319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92B82-7AFC-CFF1-EE80-9FACE41071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1A3C92E-565C-D303-A4D1-610AB494A9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89C1768-D05D-0C5A-8D08-6DBF95EF8F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3EC3B4-0368-B26A-9842-2847C9A7534B}"/>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6" name="Footer Placeholder 5">
            <a:extLst>
              <a:ext uri="{FF2B5EF4-FFF2-40B4-BE49-F238E27FC236}">
                <a16:creationId xmlns:a16="http://schemas.microsoft.com/office/drawing/2014/main" id="{246918FC-65AA-5A62-0CFF-3B08CE860B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46B96E-D58A-CA00-DBE3-5E255A9F3C8D}"/>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2820100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7D3AA-74F4-E2DD-E271-616D6C65295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773AF5B-0EC8-23A5-C08E-3A0E9073EE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5658C12-B6AC-3C71-2914-064417FB9F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7B8442E-F928-07AF-C4B4-D8A4D194A551}"/>
              </a:ext>
            </a:extLst>
          </p:cNvPr>
          <p:cNvSpPr>
            <a:spLocks noGrp="1"/>
          </p:cNvSpPr>
          <p:nvPr>
            <p:ph type="dt" sz="half" idx="10"/>
          </p:nvPr>
        </p:nvSpPr>
        <p:spPr/>
        <p:txBody>
          <a:bodyPr/>
          <a:lstStyle/>
          <a:p>
            <a:fld id="{E3ABB654-4A4E-D147-B56E-4B4DB992CCCE}" type="datetimeFigureOut">
              <a:rPr lang="en-US" smtClean="0"/>
              <a:t>6/26/2025</a:t>
            </a:fld>
            <a:endParaRPr lang="en-US"/>
          </a:p>
        </p:txBody>
      </p:sp>
      <p:sp>
        <p:nvSpPr>
          <p:cNvPr id="6" name="Footer Placeholder 5">
            <a:extLst>
              <a:ext uri="{FF2B5EF4-FFF2-40B4-BE49-F238E27FC236}">
                <a16:creationId xmlns:a16="http://schemas.microsoft.com/office/drawing/2014/main" id="{71F4921B-6F15-CFC8-C435-3B28A53679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E9F5A2-D948-DF6F-67DD-F28DD4F1FD34}"/>
              </a:ext>
            </a:extLst>
          </p:cNvPr>
          <p:cNvSpPr>
            <a:spLocks noGrp="1"/>
          </p:cNvSpPr>
          <p:nvPr>
            <p:ph type="sldNum" sz="quarter" idx="12"/>
          </p:nvPr>
        </p:nvSpPr>
        <p:spPr/>
        <p:txBody>
          <a:bodyPr/>
          <a:lstStyle/>
          <a:p>
            <a:fld id="{571A0087-1507-DD4A-A8E1-0686CFAAE96B}" type="slidenum">
              <a:rPr lang="en-US" smtClean="0"/>
              <a:t>‹#›</a:t>
            </a:fld>
            <a:endParaRPr lang="en-US"/>
          </a:p>
        </p:txBody>
      </p:sp>
    </p:spTree>
    <p:extLst>
      <p:ext uri="{BB962C8B-B14F-4D97-AF65-F5344CB8AC3E}">
        <p14:creationId xmlns:p14="http://schemas.microsoft.com/office/powerpoint/2010/main" val="2206401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D90D64F-54F1-4280-DA45-F2A5D433DF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D7D8BE1-E719-97DF-750F-1D67BDA64A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5EF4A4-DD32-08B1-1591-E8A0D0C37C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3ABB654-4A4E-D147-B56E-4B4DB992CCCE}" type="datetimeFigureOut">
              <a:rPr lang="en-US" smtClean="0"/>
              <a:t>6/26/2025</a:t>
            </a:fld>
            <a:endParaRPr lang="en-US"/>
          </a:p>
        </p:txBody>
      </p:sp>
      <p:sp>
        <p:nvSpPr>
          <p:cNvPr id="5" name="Footer Placeholder 4">
            <a:extLst>
              <a:ext uri="{FF2B5EF4-FFF2-40B4-BE49-F238E27FC236}">
                <a16:creationId xmlns:a16="http://schemas.microsoft.com/office/drawing/2014/main" id="{1F5F17B0-DB97-C8F8-6BF3-84A4C411C8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784A849-9153-0CEF-88FA-D078A2A567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71A0087-1507-DD4A-A8E1-0686CFAAE96B}" type="slidenum">
              <a:rPr lang="en-US" smtClean="0"/>
              <a:t>‹#›</a:t>
            </a:fld>
            <a:endParaRPr lang="en-US"/>
          </a:p>
        </p:txBody>
      </p:sp>
    </p:spTree>
    <p:extLst>
      <p:ext uri="{BB962C8B-B14F-4D97-AF65-F5344CB8AC3E}">
        <p14:creationId xmlns:p14="http://schemas.microsoft.com/office/powerpoint/2010/main" val="20208532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8" Type="http://schemas.openxmlformats.org/officeDocument/2006/relationships/hyperlink" Target="mailto:gdossant@uci.edu" TargetMode="External"/><Relationship Id="rId3" Type="http://schemas.openxmlformats.org/officeDocument/2006/relationships/image" Target="../media/image5.png"/><Relationship Id="rId7" Type="http://schemas.openxmlformats.org/officeDocument/2006/relationships/image" Target="../media/image8.jpeg"/><Relationship Id="rId12" Type="http://schemas.openxmlformats.org/officeDocument/2006/relationships/image" Target="../media/image11.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hyperlink" Target="mailto:czimczik@uci.ed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C9BF8-87A6-4D2B-C9C3-935D6480AF7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FBCAB3E-0289-62AC-3611-E34D0933FFA9}"/>
              </a:ext>
            </a:extLst>
          </p:cNvPr>
          <p:cNvSpPr txBox="1"/>
          <p:nvPr/>
        </p:nvSpPr>
        <p:spPr>
          <a:xfrm>
            <a:off x="400537" y="2577083"/>
            <a:ext cx="11187895" cy="461665"/>
          </a:xfrm>
          <a:prstGeom prst="rect">
            <a:avLst/>
          </a:prstGeom>
          <a:noFill/>
        </p:spPr>
        <p:txBody>
          <a:bodyPr wrap="square" rtlCol="0">
            <a:spAutoFit/>
          </a:bodyPr>
          <a:lstStyle/>
          <a:p>
            <a:r>
              <a:rPr lang="en-US" sz="2400" b="0" i="0" dirty="0">
                <a:solidFill>
                  <a:srgbClr val="1E324F"/>
                </a:solidFill>
                <a:effectLst/>
                <a:latin typeface="Roboto" panose="02000000000000000000" pitchFamily="2" charset="0"/>
              </a:rPr>
              <a:t>B072 - Radiocarbon measurements to fingerprint global change</a:t>
            </a:r>
            <a:endParaRPr lang="en-US" sz="2400" dirty="0">
              <a:latin typeface="Arial" panose="020B0604020202020204" pitchFamily="34" charset="0"/>
              <a:cs typeface="Arial" panose="020B0604020202020204" pitchFamily="34" charset="0"/>
            </a:endParaRPr>
          </a:p>
        </p:txBody>
      </p:sp>
      <p:pic>
        <p:nvPicPr>
          <p:cNvPr id="3" name="Picture 2" descr="A black background with white text&#10;&#10;AI-generated content may be incorrect.">
            <a:extLst>
              <a:ext uri="{FF2B5EF4-FFF2-40B4-BE49-F238E27FC236}">
                <a16:creationId xmlns:a16="http://schemas.microsoft.com/office/drawing/2014/main" id="{816B3233-7C0F-CD52-C6C9-DF7F76A9B73B}"/>
              </a:ext>
            </a:extLst>
          </p:cNvPr>
          <p:cNvPicPr>
            <a:picLocks noChangeAspect="1"/>
          </p:cNvPicPr>
          <p:nvPr/>
        </p:nvPicPr>
        <p:blipFill>
          <a:blip r:embed="rId3"/>
          <a:stretch>
            <a:fillRect/>
          </a:stretch>
        </p:blipFill>
        <p:spPr>
          <a:xfrm>
            <a:off x="325783" y="199990"/>
            <a:ext cx="4896213" cy="1775914"/>
          </a:xfrm>
          <a:prstGeom prst="rect">
            <a:avLst/>
          </a:prstGeom>
        </p:spPr>
      </p:pic>
      <p:sp>
        <p:nvSpPr>
          <p:cNvPr id="6" name="TextBox 5">
            <a:extLst>
              <a:ext uri="{FF2B5EF4-FFF2-40B4-BE49-F238E27FC236}">
                <a16:creationId xmlns:a16="http://schemas.microsoft.com/office/drawing/2014/main" id="{8FC80259-53AE-EFBC-43F3-0C7A21F24073}"/>
              </a:ext>
            </a:extLst>
          </p:cNvPr>
          <p:cNvSpPr txBox="1"/>
          <p:nvPr/>
        </p:nvSpPr>
        <p:spPr>
          <a:xfrm>
            <a:off x="400537" y="2971675"/>
            <a:ext cx="11390923" cy="3139321"/>
          </a:xfrm>
          <a:prstGeom prst="rect">
            <a:avLst/>
          </a:prstGeom>
          <a:noFill/>
        </p:spPr>
        <p:txBody>
          <a:bodyPr wrap="square" rtlCol="0">
            <a:spAutoFit/>
          </a:bodyPr>
          <a:lstStyle/>
          <a:p>
            <a:r>
              <a:rPr lang="en-US" b="0" i="0" dirty="0">
                <a:solidFill>
                  <a:srgbClr val="000000"/>
                </a:solidFill>
                <a:effectLst/>
                <a:latin typeface="Roboto" panose="02000000000000000000" pitchFamily="2" charset="0"/>
              </a:rPr>
              <a:t>Radiocarbon (</a:t>
            </a:r>
            <a:r>
              <a:rPr lang="en-US" b="0" i="0" baseline="30000" dirty="0">
                <a:solidFill>
                  <a:srgbClr val="000000"/>
                </a:solidFill>
                <a:effectLst/>
                <a:latin typeface="Roboto" panose="02000000000000000000" pitchFamily="2" charset="0"/>
              </a:rPr>
              <a:t>14</a:t>
            </a:r>
            <a:r>
              <a:rPr lang="en-US" b="0" i="0" dirty="0">
                <a:solidFill>
                  <a:srgbClr val="000000"/>
                </a:solidFill>
                <a:effectLst/>
                <a:latin typeface="Roboto" panose="02000000000000000000" pitchFamily="2" charset="0"/>
              </a:rPr>
              <a:t>C) is a powerful tool in biogeochemistry, providing critical insights into carbon cycle processes and the apportionment of carbon sources in greenhouse gas and aerosol emissions. Recent advancements in accelerator mass spectrometry (MICADAS) provide opportunities for the integration of </a:t>
            </a:r>
            <a:r>
              <a:rPr lang="en-US" b="0" i="0" baseline="30000" dirty="0">
                <a:solidFill>
                  <a:srgbClr val="000000"/>
                </a:solidFill>
                <a:effectLst/>
                <a:latin typeface="Roboto" panose="02000000000000000000" pitchFamily="2" charset="0"/>
              </a:rPr>
              <a:t>14</a:t>
            </a:r>
            <a:r>
              <a:rPr lang="en-US" b="0" i="0" dirty="0">
                <a:solidFill>
                  <a:srgbClr val="000000"/>
                </a:solidFill>
                <a:effectLst/>
                <a:latin typeface="Roboto" panose="02000000000000000000" pitchFamily="2" charset="0"/>
              </a:rPr>
              <a:t>C with other (continuous) data streams to advance our understanding of the global carbon cycle and to develop solutions to address air pollution, land degradation, and the climate crisis. This session invites contributions from researchers utilizing high-throughput </a:t>
            </a:r>
            <a:r>
              <a:rPr lang="en-US" b="0" i="0" baseline="30000" dirty="0">
                <a:solidFill>
                  <a:srgbClr val="000000"/>
                </a:solidFill>
                <a:effectLst/>
                <a:latin typeface="Roboto" panose="02000000000000000000" pitchFamily="2" charset="0"/>
              </a:rPr>
              <a:t>14</a:t>
            </a:r>
            <a:r>
              <a:rPr lang="en-US" b="0" i="0" dirty="0">
                <a:solidFill>
                  <a:srgbClr val="000000"/>
                </a:solidFill>
                <a:effectLst/>
                <a:latin typeface="Roboto" panose="02000000000000000000" pitchFamily="2" charset="0"/>
              </a:rPr>
              <a:t>C analyses and those interested in long-term monitoring to: (1) Quantify how changes in terrestrial carbon cycle processes and human energy-food-water consumption affect climate change trajectories and, or air quality; (2) Differentiate fossil, biomass burning, and biogenic contributions to carbonaceous aerosol that impact climate change trajectories and air pollution; and (3) Study long-term changes in the global carbon cycle across continents, latitude bands, and through major transitions (Pleistocene/Holocene/Anthropocene).</a:t>
            </a:r>
            <a:endParaRPr lang="en-US" dirty="0"/>
          </a:p>
        </p:txBody>
      </p:sp>
      <p:pic>
        <p:nvPicPr>
          <p:cNvPr id="1026" name="Picture 2">
            <a:extLst>
              <a:ext uri="{FF2B5EF4-FFF2-40B4-BE49-F238E27FC236}">
                <a16:creationId xmlns:a16="http://schemas.microsoft.com/office/drawing/2014/main" id="{F1DE74BC-C204-163B-4175-6C90AF8A4E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3499" y="85687"/>
            <a:ext cx="3929349" cy="221025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F028631-49FB-A705-3048-02DCF1902EB6}"/>
              </a:ext>
            </a:extLst>
          </p:cNvPr>
          <p:cNvSpPr txBox="1"/>
          <p:nvPr/>
        </p:nvSpPr>
        <p:spPr>
          <a:xfrm>
            <a:off x="358834" y="1887353"/>
            <a:ext cx="8133396" cy="400110"/>
          </a:xfrm>
          <a:prstGeom prst="rect">
            <a:avLst/>
          </a:prstGeom>
          <a:noFill/>
        </p:spPr>
        <p:txBody>
          <a:bodyPr wrap="square" rtlCol="0">
            <a:spAutoFit/>
          </a:bodyPr>
          <a:lstStyle/>
          <a:p>
            <a:r>
              <a:rPr lang="en-US" sz="2000" b="1" dirty="0">
                <a:solidFill>
                  <a:schemeClr val="tx2">
                    <a:lumMod val="50000"/>
                    <a:lumOff val="50000"/>
                  </a:schemeClr>
                </a:solidFill>
              </a:rPr>
              <a:t>Now Accepting Abstracts </a:t>
            </a:r>
            <a:r>
              <a:rPr lang="en-US" sz="2000" b="1" dirty="0">
                <a:solidFill>
                  <a:schemeClr val="tx2">
                    <a:lumMod val="50000"/>
                    <a:lumOff val="50000"/>
                  </a:schemeClr>
                </a:solidFill>
                <a:latin typeface="DM Sans" panose="020F0502020204030204" pitchFamily="34" charset="0"/>
              </a:rPr>
              <a:t>(</a:t>
            </a:r>
            <a:r>
              <a:rPr lang="en-US" sz="2000" b="1" i="0" dirty="0">
                <a:solidFill>
                  <a:schemeClr val="tx2">
                    <a:lumMod val="50000"/>
                    <a:lumOff val="50000"/>
                  </a:schemeClr>
                </a:solidFill>
                <a:effectLst/>
                <a:latin typeface="DM Sans" panose="020F0502020204030204" pitchFamily="34" charset="0"/>
              </a:rPr>
              <a:t>July 30,</a:t>
            </a:r>
            <a:r>
              <a:rPr lang="en-US" sz="2000" b="1" baseline="30000" dirty="0">
                <a:solidFill>
                  <a:schemeClr val="tx2">
                    <a:lumMod val="50000"/>
                    <a:lumOff val="50000"/>
                  </a:schemeClr>
                </a:solidFill>
                <a:latin typeface="DM Sans" panose="020F0502020204030204" pitchFamily="34" charset="0"/>
              </a:rPr>
              <a:t> </a:t>
            </a:r>
            <a:r>
              <a:rPr lang="en-US" sz="2000" b="1" i="0" dirty="0">
                <a:solidFill>
                  <a:schemeClr val="tx2">
                    <a:lumMod val="50000"/>
                    <a:lumOff val="50000"/>
                  </a:schemeClr>
                </a:solidFill>
                <a:effectLst/>
                <a:latin typeface="DM Sans" panose="020F0502020204030204" pitchFamily="34" charset="0"/>
              </a:rPr>
              <a:t>03:59 UTC).</a:t>
            </a:r>
            <a:endParaRPr lang="en-US" sz="2000" b="1" dirty="0">
              <a:solidFill>
                <a:schemeClr val="tx2">
                  <a:lumMod val="50000"/>
                  <a:lumOff val="50000"/>
                </a:schemeClr>
              </a:solidFill>
            </a:endParaRPr>
          </a:p>
        </p:txBody>
      </p:sp>
      <p:sp>
        <p:nvSpPr>
          <p:cNvPr id="9" name="TextBox 8">
            <a:extLst>
              <a:ext uri="{FF2B5EF4-FFF2-40B4-BE49-F238E27FC236}">
                <a16:creationId xmlns:a16="http://schemas.microsoft.com/office/drawing/2014/main" id="{F89DFC80-89BF-C4DB-3C58-6200000AA4A2}"/>
              </a:ext>
            </a:extLst>
          </p:cNvPr>
          <p:cNvSpPr txBox="1"/>
          <p:nvPr/>
        </p:nvSpPr>
        <p:spPr>
          <a:xfrm>
            <a:off x="400537" y="6292500"/>
            <a:ext cx="10054470" cy="400110"/>
          </a:xfrm>
          <a:prstGeom prst="rect">
            <a:avLst/>
          </a:prstGeom>
          <a:noFill/>
        </p:spPr>
        <p:txBody>
          <a:bodyPr wrap="square" rtlCol="0">
            <a:spAutoFit/>
          </a:bodyPr>
          <a:lstStyle/>
          <a:p>
            <a:r>
              <a:rPr lang="en-US" sz="2000" dirty="0"/>
              <a:t>Conveners: C </a:t>
            </a:r>
            <a:r>
              <a:rPr lang="en-US" sz="2000" dirty="0" err="1"/>
              <a:t>Czimczik</a:t>
            </a:r>
            <a:r>
              <a:rPr lang="en-US" sz="2000" dirty="0"/>
              <a:t>, G Santos, M Schwab (UC Irvine), F Hopkins (UC Riverside)</a:t>
            </a:r>
          </a:p>
        </p:txBody>
      </p:sp>
      <p:pic>
        <p:nvPicPr>
          <p:cNvPr id="15" name="Picture 14">
            <a:extLst>
              <a:ext uri="{FF2B5EF4-FFF2-40B4-BE49-F238E27FC236}">
                <a16:creationId xmlns:a16="http://schemas.microsoft.com/office/drawing/2014/main" id="{4836999E-17F8-5FEE-2184-9766307F604E}"/>
              </a:ext>
            </a:extLst>
          </p:cNvPr>
          <p:cNvPicPr>
            <a:picLocks noChangeAspect="1"/>
          </p:cNvPicPr>
          <p:nvPr/>
        </p:nvPicPr>
        <p:blipFill>
          <a:blip r:embed="rId5"/>
          <a:stretch>
            <a:fillRect/>
          </a:stretch>
        </p:blipFill>
        <p:spPr>
          <a:xfrm>
            <a:off x="6345717" y="46294"/>
            <a:ext cx="1668138" cy="1668138"/>
          </a:xfrm>
          <a:prstGeom prst="rect">
            <a:avLst/>
          </a:prstGeom>
        </p:spPr>
      </p:pic>
      <p:sp>
        <p:nvSpPr>
          <p:cNvPr id="16" name="TextBox 15">
            <a:extLst>
              <a:ext uri="{FF2B5EF4-FFF2-40B4-BE49-F238E27FC236}">
                <a16:creationId xmlns:a16="http://schemas.microsoft.com/office/drawing/2014/main" id="{2ADE95DF-6280-7A9F-62B2-76D7528328B1}"/>
              </a:ext>
            </a:extLst>
          </p:cNvPr>
          <p:cNvSpPr txBox="1"/>
          <p:nvPr/>
        </p:nvSpPr>
        <p:spPr>
          <a:xfrm>
            <a:off x="6439359" y="1597733"/>
            <a:ext cx="1480853" cy="307777"/>
          </a:xfrm>
          <a:prstGeom prst="rect">
            <a:avLst/>
          </a:prstGeom>
          <a:noFill/>
        </p:spPr>
        <p:txBody>
          <a:bodyPr wrap="square" rtlCol="0">
            <a:spAutoFit/>
          </a:bodyPr>
          <a:lstStyle/>
          <a:p>
            <a:r>
              <a:rPr lang="en-US" sz="1400" dirty="0"/>
              <a:t>Submit Abstract</a:t>
            </a:r>
          </a:p>
        </p:txBody>
      </p:sp>
      <p:pic>
        <p:nvPicPr>
          <p:cNvPr id="18" name="Picture 17" descr="A black and white logo&#10;&#10;AI-generated content may be incorrect.">
            <a:extLst>
              <a:ext uri="{FF2B5EF4-FFF2-40B4-BE49-F238E27FC236}">
                <a16:creationId xmlns:a16="http://schemas.microsoft.com/office/drawing/2014/main" id="{E867D859-4351-03E4-15F9-2E249BD2105D}"/>
              </a:ext>
            </a:extLst>
          </p:cNvPr>
          <p:cNvPicPr>
            <a:picLocks noChangeAspect="1"/>
          </p:cNvPicPr>
          <p:nvPr/>
        </p:nvPicPr>
        <p:blipFill>
          <a:blip r:embed="rId6"/>
          <a:stretch>
            <a:fillRect/>
          </a:stretch>
        </p:blipFill>
        <p:spPr>
          <a:xfrm>
            <a:off x="11189941" y="5712577"/>
            <a:ext cx="902907" cy="1074148"/>
          </a:xfrm>
          <a:prstGeom prst="rect">
            <a:avLst/>
          </a:prstGeom>
        </p:spPr>
      </p:pic>
    </p:spTree>
    <p:extLst>
      <p:ext uri="{BB962C8B-B14F-4D97-AF65-F5344CB8AC3E}">
        <p14:creationId xmlns:p14="http://schemas.microsoft.com/office/powerpoint/2010/main" val="2443361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239204E1-CC19-998A-2675-DFE91878C06F}"/>
              </a:ext>
            </a:extLst>
          </p:cNvPr>
          <p:cNvGrpSpPr/>
          <p:nvPr/>
        </p:nvGrpSpPr>
        <p:grpSpPr>
          <a:xfrm>
            <a:off x="181477" y="-1257543"/>
            <a:ext cx="9220679" cy="8450386"/>
            <a:chOff x="181477" y="-1257543"/>
            <a:chExt cx="9220679" cy="8450386"/>
          </a:xfrm>
        </p:grpSpPr>
        <p:grpSp>
          <p:nvGrpSpPr>
            <p:cNvPr id="28" name="Group 27">
              <a:extLst>
                <a:ext uri="{FF2B5EF4-FFF2-40B4-BE49-F238E27FC236}">
                  <a16:creationId xmlns:a16="http://schemas.microsoft.com/office/drawing/2014/main" id="{26EBD037-9D0D-A4A4-FFF8-E2ABFE92CF0A}"/>
                </a:ext>
              </a:extLst>
            </p:cNvPr>
            <p:cNvGrpSpPr/>
            <p:nvPr/>
          </p:nvGrpSpPr>
          <p:grpSpPr>
            <a:xfrm>
              <a:off x="181477" y="-1236756"/>
              <a:ext cx="9220679" cy="8429599"/>
              <a:chOff x="181477" y="-1236756"/>
              <a:chExt cx="9220679" cy="8429599"/>
            </a:xfrm>
          </p:grpSpPr>
          <p:grpSp>
            <p:nvGrpSpPr>
              <p:cNvPr id="26" name="Group 25">
                <a:extLst>
                  <a:ext uri="{FF2B5EF4-FFF2-40B4-BE49-F238E27FC236}">
                    <a16:creationId xmlns:a16="http://schemas.microsoft.com/office/drawing/2014/main" id="{EC6AC9E0-B435-D4B3-E67B-1C058878671C}"/>
                  </a:ext>
                </a:extLst>
              </p:cNvPr>
              <p:cNvGrpSpPr/>
              <p:nvPr/>
            </p:nvGrpSpPr>
            <p:grpSpPr>
              <a:xfrm>
                <a:off x="181477" y="259215"/>
                <a:ext cx="8109775" cy="5294938"/>
                <a:chOff x="318651" y="1672788"/>
                <a:chExt cx="8109775" cy="5294938"/>
              </a:xfrm>
            </p:grpSpPr>
            <p:pic>
              <p:nvPicPr>
                <p:cNvPr id="10" name="Picture 9" descr="A beach with people on it&#10;&#10;AI-generated content may be incorrect.">
                  <a:extLst>
                    <a:ext uri="{FF2B5EF4-FFF2-40B4-BE49-F238E27FC236}">
                      <a16:creationId xmlns:a16="http://schemas.microsoft.com/office/drawing/2014/main" id="{451D73CB-B654-E2B8-FF44-7DED50E020BD}"/>
                    </a:ext>
                  </a:extLst>
                </p:cNvPr>
                <p:cNvPicPr>
                  <a:picLocks noChangeAspect="1"/>
                </p:cNvPicPr>
                <p:nvPr/>
              </p:nvPicPr>
              <p:blipFill>
                <a:blip r:embed="rId3"/>
                <a:srcRect l="9001" t="8889" r="30871" b="2288"/>
                <a:stretch/>
              </p:blipFill>
              <p:spPr>
                <a:xfrm>
                  <a:off x="4205633" y="4370830"/>
                  <a:ext cx="3392533" cy="25968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a:extLst>
                    <a:ext uri="{FF2B5EF4-FFF2-40B4-BE49-F238E27FC236}">
                      <a16:creationId xmlns:a16="http://schemas.microsoft.com/office/drawing/2014/main" id="{E9A8B02C-D689-6552-6646-12820039661A}"/>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19000"/>
                          </a14:imgEffect>
                        </a14:imgLayer>
                      </a14:imgProps>
                    </a:ext>
                  </a:extLst>
                </a:blip>
                <a:srcRect t="4300" b="5628"/>
                <a:stretch/>
              </p:blipFill>
              <p:spPr>
                <a:xfrm>
                  <a:off x="318651" y="4359124"/>
                  <a:ext cx="3888392" cy="25933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11" descr="A building with a glass front entrance&#10;&#10;AI-generated content may be incorrect.">
                  <a:extLst>
                    <a:ext uri="{FF2B5EF4-FFF2-40B4-BE49-F238E27FC236}">
                      <a16:creationId xmlns:a16="http://schemas.microsoft.com/office/drawing/2014/main" id="{C2B726ED-110B-8C25-E1A7-0688254FBD5E}"/>
                    </a:ext>
                  </a:extLst>
                </p:cNvPr>
                <p:cNvPicPr>
                  <a:picLocks noChangeAspect="1"/>
                </p:cNvPicPr>
                <p:nvPr/>
              </p:nvPicPr>
              <p:blipFill>
                <a:blip r:embed="rId6"/>
                <a:stretch>
                  <a:fillRect/>
                </a:stretch>
              </p:blipFill>
              <p:spPr>
                <a:xfrm>
                  <a:off x="318651" y="1672788"/>
                  <a:ext cx="3886201" cy="2686336"/>
                </a:xfrm>
                <a:prstGeom prst="roundRect">
                  <a:avLst>
                    <a:gd name="adj" fmla="val 8594"/>
                  </a:avLst>
                </a:prstGeom>
                <a:solidFill>
                  <a:srgbClr val="FFFFFF">
                    <a:shade val="85000"/>
                  </a:srgbClr>
                </a:solidFill>
                <a:ln>
                  <a:noFill/>
                </a:ln>
                <a:effectLst/>
              </p:spPr>
            </p:pic>
            <p:pic>
              <p:nvPicPr>
                <p:cNvPr id="25" name="Picture 24" descr="A group of people posing for a photo&#10;&#10;AI-generated content may be incorrect.">
                  <a:extLst>
                    <a:ext uri="{FF2B5EF4-FFF2-40B4-BE49-F238E27FC236}">
                      <a16:creationId xmlns:a16="http://schemas.microsoft.com/office/drawing/2014/main" id="{301F7A22-CE48-83F6-A561-281F8AD6ACBE}"/>
                    </a:ext>
                  </a:extLst>
                </p:cNvPr>
                <p:cNvPicPr>
                  <a:picLocks noChangeAspect="1"/>
                </p:cNvPicPr>
                <p:nvPr/>
              </p:nvPicPr>
              <p:blipFill>
                <a:blip r:embed="rId7">
                  <a:extLst>
                    <a:ext uri="{28A0092B-C50C-407E-A947-70E740481C1C}">
                      <a14:useLocalDpi xmlns:a14="http://schemas.microsoft.com/office/drawing/2010/main" val="0"/>
                    </a:ext>
                  </a:extLst>
                </a:blip>
                <a:srcRect l="17986" t="15766" r="-17986" b="-298"/>
                <a:stretch/>
              </p:blipFill>
              <p:spPr>
                <a:xfrm>
                  <a:off x="4188079" y="1682494"/>
                  <a:ext cx="4240347" cy="2688336"/>
                </a:xfrm>
                <a:prstGeom prst="roundRect">
                  <a:avLst>
                    <a:gd name="adj" fmla="val 6514"/>
                  </a:avLst>
                </a:prstGeom>
              </p:spPr>
            </p:pic>
            <p:sp>
              <p:nvSpPr>
                <p:cNvPr id="24" name="TextBox 23">
                  <a:extLst>
                    <a:ext uri="{FF2B5EF4-FFF2-40B4-BE49-F238E27FC236}">
                      <a16:creationId xmlns:a16="http://schemas.microsoft.com/office/drawing/2014/main" id="{DAE53097-74D5-6202-DDB3-C3B4285D2720}"/>
                    </a:ext>
                  </a:extLst>
                </p:cNvPr>
                <p:cNvSpPr txBox="1"/>
                <p:nvPr/>
              </p:nvSpPr>
              <p:spPr>
                <a:xfrm>
                  <a:off x="1695585" y="3692543"/>
                  <a:ext cx="5948489" cy="1374735"/>
                </a:xfrm>
                <a:prstGeom prst="rect">
                  <a:avLst/>
                </a:prstGeom>
                <a:noFill/>
                <a:effectLst>
                  <a:outerShdw blurRad="76200" dist="12700" dir="2700000" sy="-23000" kx="-800400" algn="bl" rotWithShape="0">
                    <a:prstClr val="black">
                      <a:alpha val="20000"/>
                    </a:prstClr>
                  </a:outerShdw>
                </a:effectLst>
              </p:spPr>
              <p:txBody>
                <a:bodyPr wrap="square" rtlCol="0">
                  <a:spAutoFit/>
                  <a:scene3d>
                    <a:camera prst="orthographicFront"/>
                    <a:lightRig rig="threePt" dir="t"/>
                  </a:scene3d>
                  <a:sp3d prstMaterial="dkEdge"/>
                </a:bodyPr>
                <a:lstStyle/>
                <a:p>
                  <a:pPr>
                    <a:lnSpc>
                      <a:spcPts val="5000"/>
                    </a:lnSpc>
                  </a:pPr>
                  <a:r>
                    <a:rPr lang="en-US" sz="5400" b="1" dirty="0">
                      <a:solidFill>
                        <a:srgbClr val="FFD441"/>
                      </a:solidFill>
                      <a:effectLst>
                        <a:glow rad="74948">
                          <a:schemeClr val="tx1">
                            <a:alpha val="40000"/>
                          </a:schemeClr>
                        </a:glow>
                        <a:reflection blurRad="6350" stA="85760" endPos="26000" dir="5400000" sy="-100000" algn="bl" rotWithShape="0"/>
                      </a:effectLst>
                      <a:latin typeface="Arial" panose="020B0604020202020204" pitchFamily="34" charset="0"/>
                      <a:cs typeface="Arial" panose="020B0604020202020204" pitchFamily="34" charset="0"/>
                    </a:rPr>
                    <a:t>2</a:t>
                  </a:r>
                  <a:r>
                    <a:rPr lang="en-US" sz="5400" b="1" baseline="30000" dirty="0">
                      <a:solidFill>
                        <a:srgbClr val="FFD441"/>
                      </a:solidFill>
                      <a:effectLst>
                        <a:glow rad="74948">
                          <a:schemeClr val="tx1">
                            <a:alpha val="40000"/>
                          </a:schemeClr>
                        </a:glow>
                        <a:reflection blurRad="6350" stA="85760" endPos="26000" dir="5400000" sy="-100000" algn="bl" rotWithShape="0"/>
                      </a:effectLst>
                      <a:latin typeface="Arial" panose="020B0604020202020204" pitchFamily="34" charset="0"/>
                      <a:cs typeface="Arial" panose="020B0604020202020204" pitchFamily="34" charset="0"/>
                    </a:rPr>
                    <a:t>nd</a:t>
                  </a:r>
                  <a:r>
                    <a:rPr lang="en-US" sz="5400" b="1" dirty="0">
                      <a:solidFill>
                        <a:srgbClr val="FFD441"/>
                      </a:solidFill>
                      <a:effectLst>
                        <a:glow rad="74948">
                          <a:schemeClr val="tx1">
                            <a:alpha val="40000"/>
                          </a:schemeClr>
                        </a:glow>
                        <a:reflection blurRad="6350" stA="85760" endPos="26000" dir="5400000" sy="-100000" algn="bl" rotWithShape="0"/>
                      </a:effectLst>
                      <a:latin typeface="Arial" panose="020B0604020202020204" pitchFamily="34" charset="0"/>
                      <a:cs typeface="Arial" panose="020B0604020202020204" pitchFamily="34" charset="0"/>
                    </a:rPr>
                    <a:t> MICADAS </a:t>
                  </a:r>
                </a:p>
                <a:p>
                  <a:pPr>
                    <a:lnSpc>
                      <a:spcPts val="5000"/>
                    </a:lnSpc>
                  </a:pPr>
                  <a:r>
                    <a:rPr lang="en-US" sz="5400" b="1" dirty="0">
                      <a:solidFill>
                        <a:srgbClr val="FFD441"/>
                      </a:solidFill>
                      <a:effectLst>
                        <a:glow rad="74948">
                          <a:schemeClr val="tx1">
                            <a:alpha val="40000"/>
                          </a:schemeClr>
                        </a:glow>
                        <a:reflection blurRad="6350" stA="85760" endPos="26000" dir="5400000" sy="-100000" algn="bl" rotWithShape="0"/>
                      </a:effectLst>
                      <a:latin typeface="Arial" panose="020B0604020202020204" pitchFamily="34" charset="0"/>
                      <a:cs typeface="Arial" panose="020B0604020202020204" pitchFamily="34" charset="0"/>
                    </a:rPr>
                    <a:t>user workshop</a:t>
                  </a:r>
                </a:p>
              </p:txBody>
            </p:sp>
          </p:grpSp>
          <p:sp>
            <p:nvSpPr>
              <p:cNvPr id="27" name="Oval 26">
                <a:extLst>
                  <a:ext uri="{FF2B5EF4-FFF2-40B4-BE49-F238E27FC236}">
                    <a16:creationId xmlns:a16="http://schemas.microsoft.com/office/drawing/2014/main" id="{5E35C587-5454-7A6E-4CBC-71736CA1BD08}"/>
                  </a:ext>
                </a:extLst>
              </p:cNvPr>
              <p:cNvSpPr/>
              <p:nvPr/>
            </p:nvSpPr>
            <p:spPr>
              <a:xfrm>
                <a:off x="7180347" y="-1236756"/>
                <a:ext cx="2221809" cy="842959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4" name="Oval 13">
              <a:extLst>
                <a:ext uri="{FF2B5EF4-FFF2-40B4-BE49-F238E27FC236}">
                  <a16:creationId xmlns:a16="http://schemas.microsoft.com/office/drawing/2014/main" id="{C739C89F-08A0-9486-99D4-D8DAF3070441}"/>
                </a:ext>
              </a:extLst>
            </p:cNvPr>
            <p:cNvSpPr/>
            <p:nvPr/>
          </p:nvSpPr>
          <p:spPr>
            <a:xfrm>
              <a:off x="7180347" y="-1257543"/>
              <a:ext cx="2221809" cy="842959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3" name="TextBox 12">
            <a:extLst>
              <a:ext uri="{FF2B5EF4-FFF2-40B4-BE49-F238E27FC236}">
                <a16:creationId xmlns:a16="http://schemas.microsoft.com/office/drawing/2014/main" id="{B1258D61-8B96-FE86-EB71-6A0D802C59C0}"/>
              </a:ext>
            </a:extLst>
          </p:cNvPr>
          <p:cNvSpPr txBox="1"/>
          <p:nvPr/>
        </p:nvSpPr>
        <p:spPr>
          <a:xfrm>
            <a:off x="155806" y="5953317"/>
            <a:ext cx="11422922" cy="984885"/>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Contact </a:t>
            </a:r>
            <a:r>
              <a:rPr lang="en-US" sz="2000" dirty="0" err="1">
                <a:latin typeface="Arial" panose="020B0604020202020204" pitchFamily="34" charset="0"/>
                <a:cs typeface="Arial" panose="020B0604020202020204" pitchFamily="34" charset="0"/>
              </a:rPr>
              <a:t>Guaciara</a:t>
            </a:r>
            <a:r>
              <a:rPr lang="en-US" sz="2000" dirty="0">
                <a:latin typeface="Arial" panose="020B0604020202020204" pitchFamily="34" charset="0"/>
                <a:cs typeface="Arial" panose="020B0604020202020204" pitchFamily="34" charset="0"/>
              </a:rPr>
              <a:t> dos Santos(</a:t>
            </a:r>
            <a:r>
              <a:rPr lang="en-US" sz="2000" dirty="0">
                <a:latin typeface="Arial" panose="020B0604020202020204" pitchFamily="34" charset="0"/>
                <a:cs typeface="Arial" panose="020B0604020202020204" pitchFamily="34" charset="0"/>
                <a:hlinkClick r:id="rId8"/>
              </a:rPr>
              <a:t>gdossant@uci.edu</a:t>
            </a:r>
            <a:r>
              <a:rPr lang="en-US" sz="2000" dirty="0">
                <a:latin typeface="Arial" panose="020B0604020202020204" pitchFamily="34" charset="0"/>
                <a:cs typeface="Arial" panose="020B0604020202020204" pitchFamily="34" charset="0"/>
              </a:rPr>
              <a:t>) and </a:t>
            </a:r>
          </a:p>
          <a:p>
            <a:r>
              <a:rPr lang="en-US" sz="2000" dirty="0">
                <a:latin typeface="Arial" panose="020B0604020202020204" pitchFamily="34" charset="0"/>
                <a:cs typeface="Arial" panose="020B0604020202020204" pitchFamily="34" charset="0"/>
              </a:rPr>
              <a:t>Claudia </a:t>
            </a:r>
            <a:r>
              <a:rPr lang="en-US" sz="2000" dirty="0" err="1">
                <a:latin typeface="Arial" panose="020B0604020202020204" pitchFamily="34" charset="0"/>
                <a:cs typeface="Arial" panose="020B0604020202020204" pitchFamily="34" charset="0"/>
              </a:rPr>
              <a:t>Czimczik</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9"/>
              </a:rPr>
              <a:t>czimczik@uci.edu</a:t>
            </a:r>
            <a:r>
              <a:rPr lang="en-US" sz="2000" dirty="0">
                <a:latin typeface="Arial" panose="020B0604020202020204" pitchFamily="34" charset="0"/>
                <a:cs typeface="Arial" panose="020B0604020202020204" pitchFamily="34" charset="0"/>
              </a:rPr>
              <a:t>) or scan QR code for pre-registration.</a:t>
            </a:r>
          </a:p>
          <a:p>
            <a:endParaRPr lang="en-US" dirty="0"/>
          </a:p>
        </p:txBody>
      </p:sp>
      <p:sp>
        <p:nvSpPr>
          <p:cNvPr id="5" name="TextBox 4">
            <a:extLst>
              <a:ext uri="{FF2B5EF4-FFF2-40B4-BE49-F238E27FC236}">
                <a16:creationId xmlns:a16="http://schemas.microsoft.com/office/drawing/2014/main" id="{9175B9BA-47D5-8C97-F1B7-D8877719A1CA}"/>
              </a:ext>
            </a:extLst>
          </p:cNvPr>
          <p:cNvSpPr txBox="1"/>
          <p:nvPr/>
        </p:nvSpPr>
        <p:spPr>
          <a:xfrm>
            <a:off x="7506900" y="1165000"/>
            <a:ext cx="4692097" cy="452431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This workshop will be hosted by </a:t>
            </a:r>
            <a:r>
              <a:rPr lang="en-US" sz="2400" b="0" i="0" dirty="0">
                <a:solidFill>
                  <a:srgbClr val="222222"/>
                </a:solidFill>
                <a:effectLst/>
                <a:latin typeface="Arial" panose="020B0604020202020204" pitchFamily="34" charset="0"/>
                <a:cs typeface="Arial" panose="020B0604020202020204" pitchFamily="34" charset="0"/>
              </a:rPr>
              <a:t>KCCAMS facility, </a:t>
            </a:r>
            <a:r>
              <a:rPr lang="en-US" sz="2400" dirty="0">
                <a:solidFill>
                  <a:srgbClr val="222222"/>
                </a:solidFill>
                <a:latin typeface="Arial" panose="020B0604020202020204" pitchFamily="34" charset="0"/>
                <a:cs typeface="Arial" panose="020B0604020202020204" pitchFamily="34" charset="0"/>
              </a:rPr>
              <a:t>with its new </a:t>
            </a:r>
            <a:r>
              <a:rPr lang="en-US" sz="2400" b="0" i="0" dirty="0">
                <a:solidFill>
                  <a:srgbClr val="222222"/>
                </a:solidFill>
                <a:effectLst/>
                <a:latin typeface="Arial" panose="020B0604020202020204" pitchFamily="34" charset="0"/>
                <a:cs typeface="Arial" panose="020B0604020202020204" pitchFamily="34" charset="0"/>
              </a:rPr>
              <a:t>Terra-MICADAS</a:t>
            </a:r>
            <a:r>
              <a:rPr lang="en-US" sz="2400" dirty="0">
                <a:solidFill>
                  <a:srgbClr val="222222"/>
                </a:solidFill>
                <a:latin typeface="Arial" panose="020B0604020202020204" pitchFamily="34" charset="0"/>
                <a:cs typeface="Arial" panose="020B0604020202020204" pitchFamily="34" charset="0"/>
              </a:rPr>
              <a:t>,</a:t>
            </a:r>
            <a:r>
              <a:rPr lang="en-US" sz="2400" b="0" i="0" dirty="0">
                <a:solidFill>
                  <a:srgbClr val="222222"/>
                </a:solidFill>
                <a:effectLst/>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at University of California-Irvine in 09/2026</a:t>
            </a:r>
            <a:r>
              <a:rPr lang="en-US" sz="2000" dirty="0">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An opportunity for users to share best practices, challenges, and solutions related to MICADAS and its peripherals, and to build community. </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See you in SoCal!</a:t>
            </a:r>
          </a:p>
        </p:txBody>
      </p:sp>
      <p:pic>
        <p:nvPicPr>
          <p:cNvPr id="31" name="Picture 30" descr="A qr code on a white background&#10;&#10;AI-generated content may be incorrect.">
            <a:extLst>
              <a:ext uri="{FF2B5EF4-FFF2-40B4-BE49-F238E27FC236}">
                <a16:creationId xmlns:a16="http://schemas.microsoft.com/office/drawing/2014/main" id="{74E2EC3D-9949-FFE0-1C1A-537B6DC6C67E}"/>
              </a:ext>
            </a:extLst>
          </p:cNvPr>
          <p:cNvPicPr>
            <a:picLocks noChangeAspect="1"/>
          </p:cNvPicPr>
          <p:nvPr/>
        </p:nvPicPr>
        <p:blipFill>
          <a:blip r:embed="rId10"/>
          <a:stretch>
            <a:fillRect/>
          </a:stretch>
        </p:blipFill>
        <p:spPr>
          <a:xfrm>
            <a:off x="10442889" y="5168494"/>
            <a:ext cx="1689506" cy="1689506"/>
          </a:xfrm>
          <a:prstGeom prst="rect">
            <a:avLst/>
          </a:prstGeom>
        </p:spPr>
      </p:pic>
      <p:pic>
        <p:nvPicPr>
          <p:cNvPr id="33" name="Graphic 32">
            <a:extLst>
              <a:ext uri="{FF2B5EF4-FFF2-40B4-BE49-F238E27FC236}">
                <a16:creationId xmlns:a16="http://schemas.microsoft.com/office/drawing/2014/main" id="{7376CB4C-AE11-512D-B822-9BD9B5F9FE5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158663" y="240545"/>
            <a:ext cx="3420065" cy="665773"/>
          </a:xfrm>
          <a:prstGeom prst="rect">
            <a:avLst/>
          </a:prstGeom>
        </p:spPr>
      </p:pic>
    </p:spTree>
    <p:extLst>
      <p:ext uri="{BB962C8B-B14F-4D97-AF65-F5344CB8AC3E}">
        <p14:creationId xmlns:p14="http://schemas.microsoft.com/office/powerpoint/2010/main" val="37200362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1088</TotalTime>
  <Words>303</Words>
  <Application>Microsoft Office PowerPoint</Application>
  <PresentationFormat>Widescreen</PresentationFormat>
  <Paragraphs>18</Paragraphs>
  <Slides>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Aptos</vt:lpstr>
      <vt:lpstr>Aptos Display</vt:lpstr>
      <vt:lpstr>Arial</vt:lpstr>
      <vt:lpstr>DM Sans</vt:lpstr>
      <vt:lpstr>Roboto</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Lurui Niu</dc:creator>
  <cp:lastModifiedBy>Guaciara Winston</cp:lastModifiedBy>
  <cp:revision>5</cp:revision>
  <dcterms:created xsi:type="dcterms:W3CDTF">2025-06-24T04:13:25Z</dcterms:created>
  <dcterms:modified xsi:type="dcterms:W3CDTF">2025-06-26T19:32:41Z</dcterms:modified>
</cp:coreProperties>
</file>